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2286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4572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6858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9144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11430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13716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16002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18288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799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0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 vertica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vertical y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799" cy="6583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abezado de secció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40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600"/>
              </a:spcBef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90575" marR="0" lvl="1" indent="-155575" algn="l" rtl="0">
              <a:spcBef>
                <a:spcPts val="600"/>
              </a:spcBef>
              <a:buSzPct val="100000"/>
              <a:buFont typeface="Arial"/>
              <a:buChar char="–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34439" marR="0" lvl="2" indent="-142239" algn="l" rtl="0">
              <a:spcBef>
                <a:spcPts val="600"/>
              </a:spcBef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-177800" algn="l" rtl="0">
              <a:spcBef>
                <a:spcPts val="600"/>
              </a:spcBef>
              <a:buSzPct val="100000"/>
              <a:buFont typeface="Arial"/>
              <a:buChar char="–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-177800" algn="l" rtl="0">
              <a:spcBef>
                <a:spcPts val="600"/>
              </a:spcBef>
              <a:buSzPct val="100000"/>
              <a:buFont typeface="Arial"/>
              <a:buChar char="»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435465"/>
            <a:ext cx="4040187" cy="73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buFont typeface="Arial"/>
              <a:buNone/>
              <a:defRPr sz="24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con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Font typeface="Arial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783771" marR="0" lvl="1" indent="-123371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10160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37360" marR="0" lvl="3" indent="-162560" algn="l" rtl="0">
              <a:spcBef>
                <a:spcPts val="700"/>
              </a:spcBef>
              <a:buSzPct val="1000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194560" marR="0" lvl="4" indent="-162560" algn="l" rtl="0">
              <a:spcBef>
                <a:spcPts val="700"/>
              </a:spcBef>
              <a:buSzPct val="1000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651760" marR="0" lvl="5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108960" marR="0" lvl="6" indent="-162560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66159" marR="0" lvl="7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62559" algn="l" rtl="0">
              <a:spcBef>
                <a:spcPts val="700"/>
              </a:spcBef>
              <a:buSzPct val="1000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youtube.com/v/vIIUX8evty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168869" y="0"/>
            <a:ext cx="5975129" cy="6858000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4BAC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013921" y="4576201"/>
            <a:ext cx="4548801" cy="1752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A SEIS AÑOS DE LA CREACIÓN DEL PROGRAMA UNIVERSITARIO DE FOMENTO DE LA LECTURA “LETRAS PARA VOLAR”: COSECHANDO PROMOTORES DE LECTURA</a:t>
            </a:r>
          </a:p>
        </p:txBody>
      </p:sp>
      <p:pic>
        <p:nvPicPr>
          <p:cNvPr id="56" name="Shape 56" descr="libro_gael_niño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285" y="0"/>
            <a:ext cx="38541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logo-LpV-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9682" y="1895464"/>
            <a:ext cx="3178175" cy="267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udg-logo-blanco.png"/>
          <p:cNvPicPr preferRelativeResize="0"/>
          <p:nvPr/>
        </p:nvPicPr>
        <p:blipFill rotWithShape="1">
          <a:blip r:embed="rId5">
            <a:alphaModFix amt="89000"/>
          </a:blip>
          <a:srcRect/>
          <a:stretch/>
        </p:blipFill>
        <p:spPr>
          <a:xfrm flipH="1">
            <a:off x="5613817" y="288106"/>
            <a:ext cx="1134332" cy="1435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Shape 59"/>
          <p:cNvCxnSpPr/>
          <p:nvPr/>
        </p:nvCxnSpPr>
        <p:spPr>
          <a:xfrm rot="10800000">
            <a:off x="3412563" y="1167318"/>
            <a:ext cx="1980000" cy="0"/>
          </a:xfrm>
          <a:prstGeom prst="straightConnector1">
            <a:avLst/>
          </a:prstGeom>
          <a:noFill/>
          <a:ln w="9525" cap="flat" cmpd="sng">
            <a:solidFill>
              <a:srgbClr val="B7DE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Shape 60"/>
          <p:cNvCxnSpPr/>
          <p:nvPr/>
        </p:nvCxnSpPr>
        <p:spPr>
          <a:xfrm rot="10800000">
            <a:off x="7043221" y="1167318"/>
            <a:ext cx="1980000" cy="0"/>
          </a:xfrm>
          <a:prstGeom prst="straightConnector1">
            <a:avLst/>
          </a:prstGeom>
          <a:noFill/>
          <a:ln w="9525" cap="flat" cmpd="sng">
            <a:solidFill>
              <a:srgbClr val="B7DE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-18473" y="-1"/>
            <a:ext cx="9144000" cy="6858000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7456925" y="280865"/>
            <a:ext cx="1262700" cy="26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Letras para volar</a:t>
            </a:r>
          </a:p>
        </p:txBody>
      </p:sp>
      <p:sp>
        <p:nvSpPr>
          <p:cNvPr id="155" name="Shape 155"/>
          <p:cNvSpPr/>
          <p:nvPr/>
        </p:nvSpPr>
        <p:spPr>
          <a:xfrm>
            <a:off x="1230583" y="1176957"/>
            <a:ext cx="6819300" cy="1031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</p:txBody>
      </p:sp>
      <p:sp>
        <p:nvSpPr>
          <p:cNvPr id="156" name="Shape 156"/>
          <p:cNvSpPr/>
          <p:nvPr/>
        </p:nvSpPr>
        <p:spPr>
          <a:xfrm>
            <a:off x="1066230" y="1760615"/>
            <a:ext cx="6974700" cy="3658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jóvenes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superior: 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gusto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lecturas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géneros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literarios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variable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énfasis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relacionarse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entenderlos</a:t>
            </a:r>
            <a:endParaRPr lang="en-US" sz="20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Reconocen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leer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da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expresarse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400"/>
              </a:spcBef>
              <a:buNone/>
            </a:pPr>
            <a:endParaRPr dirty="0"/>
          </a:p>
        </p:txBody>
      </p:sp>
      <p:pic>
        <p:nvPicPr>
          <p:cNvPr id="157" name="Shape 157" descr="ave blanca.png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6364639" y="4383125"/>
            <a:ext cx="2553300" cy="2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logo-LpV-blanco.png"/>
          <p:cNvPicPr preferRelativeResize="0"/>
          <p:nvPr/>
        </p:nvPicPr>
        <p:blipFill rotWithShape="1">
          <a:blip r:embed="rId4">
            <a:alphaModFix amt="91000"/>
          </a:blip>
          <a:srcRect/>
          <a:stretch/>
        </p:blipFill>
        <p:spPr>
          <a:xfrm>
            <a:off x="910900" y="101591"/>
            <a:ext cx="1083899" cy="9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ave.png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-349205" y="740045"/>
            <a:ext cx="2651767" cy="28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0" y="274637"/>
            <a:ext cx="9144000" cy="319228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456925" y="280865"/>
            <a:ext cx="1262618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Letras para volar</a:t>
            </a:r>
          </a:p>
        </p:txBody>
      </p:sp>
      <p:sp>
        <p:nvSpPr>
          <p:cNvPr id="68" name="Shape 68"/>
          <p:cNvSpPr/>
          <p:nvPr/>
        </p:nvSpPr>
        <p:spPr>
          <a:xfrm>
            <a:off x="767520" y="114182"/>
            <a:ext cx="1379709" cy="62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Shape 69" descr="Captura de pantalla 2015-12-14 a las 20.26.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845" y="50388"/>
            <a:ext cx="1178177" cy="78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 title="VI informe Letras para volar">
            <a:hlinkClick r:id="rId5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av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349205" y="740045"/>
            <a:ext cx="2651767" cy="28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7520" y="3729998"/>
            <a:ext cx="7720890" cy="232881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2376" b="0" i="0" u="none" strike="noStrike" cap="none">
                <a:latin typeface="Calibri"/>
                <a:ea typeface="Calibri"/>
                <a:cs typeface="Calibri"/>
                <a:sym typeface="Calibri"/>
              </a:rPr>
              <a:t>El currículo de Letras para Volar se construye a partir del cruce entre los pilares filosóficos del programa y las habilidades cognitivas de orden superior, que se traducen en una rúbrica del logro de la competencia lectora basada en la revisión de pruebas internacionales y nacionales como PIRLS, PISA y ENLACE.</a:t>
            </a:r>
          </a:p>
        </p:txBody>
      </p:sp>
      <p:sp>
        <p:nvSpPr>
          <p:cNvPr id="77" name="Shape 77"/>
          <p:cNvSpPr/>
          <p:nvPr/>
        </p:nvSpPr>
        <p:spPr>
          <a:xfrm>
            <a:off x="0" y="274637"/>
            <a:ext cx="9144000" cy="319228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7456925" y="280865"/>
            <a:ext cx="1262618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Letras para volar</a:t>
            </a:r>
          </a:p>
        </p:txBody>
      </p:sp>
      <p:sp>
        <p:nvSpPr>
          <p:cNvPr id="79" name="Shape 79"/>
          <p:cNvSpPr/>
          <p:nvPr/>
        </p:nvSpPr>
        <p:spPr>
          <a:xfrm>
            <a:off x="959400" y="1090551"/>
            <a:ext cx="7136110" cy="561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Bases Académicas</a:t>
            </a:r>
          </a:p>
        </p:txBody>
      </p:sp>
      <p:sp>
        <p:nvSpPr>
          <p:cNvPr id="80" name="Shape 80"/>
          <p:cNvSpPr/>
          <p:nvPr/>
        </p:nvSpPr>
        <p:spPr>
          <a:xfrm>
            <a:off x="767520" y="114182"/>
            <a:ext cx="1379709" cy="62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Shape 81" descr="logo-blanc-20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895" y="1605604"/>
            <a:ext cx="1313641" cy="100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842588" y="1894775"/>
            <a:ext cx="6019409" cy="15138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El programa se basa en el trabajo colaborativo de académicos e instituciones como la Fielding Graduate University y la Université de Toulouse-Le Mirail II.</a:t>
            </a:r>
          </a:p>
        </p:txBody>
      </p:sp>
      <p:pic>
        <p:nvPicPr>
          <p:cNvPr id="83" name="Shape 83" descr="Fielding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7239" y="2889841"/>
            <a:ext cx="1619561" cy="41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aptura de pantalla 2015-12-14 a las 20.26.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845" y="50388"/>
            <a:ext cx="1178177" cy="78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listones-som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68" y="465956"/>
            <a:ext cx="88750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0" y="274637"/>
            <a:ext cx="9144000" cy="319228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7456925" y="280865"/>
            <a:ext cx="1262618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Letras para volar</a:t>
            </a:r>
          </a:p>
        </p:txBody>
      </p:sp>
      <p:sp>
        <p:nvSpPr>
          <p:cNvPr id="92" name="Shape 92"/>
          <p:cNvSpPr/>
          <p:nvPr/>
        </p:nvSpPr>
        <p:spPr>
          <a:xfrm>
            <a:off x="767520" y="114182"/>
            <a:ext cx="1379709" cy="625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 descr="Captura de pantalla 2015-12-14 a las 20.26.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845" y="50388"/>
            <a:ext cx="1178177" cy="78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flor.png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-1059911" y="4091312"/>
            <a:ext cx="2879685" cy="323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Shape 99"/>
          <p:cNvGrpSpPr/>
          <p:nvPr/>
        </p:nvGrpSpPr>
        <p:grpSpPr>
          <a:xfrm>
            <a:off x="0" y="50388"/>
            <a:ext cx="9144000" cy="785454"/>
            <a:chOff x="0" y="0"/>
            <a:chExt cx="9144000" cy="785452"/>
          </a:xfrm>
        </p:grpSpPr>
        <p:sp>
          <p:nvSpPr>
            <p:cNvPr id="100" name="Shape 100"/>
            <p:cNvSpPr/>
            <p:nvPr/>
          </p:nvSpPr>
          <p:spPr>
            <a:xfrm>
              <a:off x="0" y="224248"/>
              <a:ext cx="9144000" cy="319228"/>
            </a:xfrm>
            <a:prstGeom prst="rect">
              <a:avLst/>
            </a:prstGeom>
            <a:solidFill>
              <a:srgbClr val="31859C"/>
            </a:solidFill>
            <a:ln w="9525" cap="flat" cmpd="sng">
              <a:solidFill>
                <a:srgbClr val="4A7EBB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7456925" y="230477"/>
              <a:ext cx="1262618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Letras para volar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767520" y="63794"/>
              <a:ext cx="1379709" cy="625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Shape 103" descr="Captura de pantalla 2015-12-14 a las 20.26.1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4845" y="0"/>
              <a:ext cx="1178178" cy="7854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Shape 104"/>
          <p:cNvSpPr/>
          <p:nvPr/>
        </p:nvSpPr>
        <p:spPr>
          <a:xfrm>
            <a:off x="540922" y="1453324"/>
            <a:ext cx="2708700" cy="298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Cada año Letras para Volar convoca expertos a su semana académica para dialogar sobre temas de investigación y promoción de lectura; en 2016, convocó a un grupo sobresaliente: los niños y jóvenes que han sido atendidos por el programa, y les preguntó</a:t>
            </a:r>
            <a:r>
              <a:rPr lang="en-US" sz="2000"/>
              <a:t>: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 entre otras cosas ¿Para qué leer?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566" y="1933287"/>
            <a:ext cx="4974033" cy="329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flor.png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-1059911" y="4091312"/>
            <a:ext cx="2879685" cy="323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Shape 111"/>
          <p:cNvGrpSpPr/>
          <p:nvPr/>
        </p:nvGrpSpPr>
        <p:grpSpPr>
          <a:xfrm>
            <a:off x="0" y="50388"/>
            <a:ext cx="9144000" cy="785454"/>
            <a:chOff x="0" y="0"/>
            <a:chExt cx="9144000" cy="785452"/>
          </a:xfrm>
        </p:grpSpPr>
        <p:sp>
          <p:nvSpPr>
            <p:cNvPr id="112" name="Shape 112"/>
            <p:cNvSpPr/>
            <p:nvPr/>
          </p:nvSpPr>
          <p:spPr>
            <a:xfrm>
              <a:off x="0" y="224248"/>
              <a:ext cx="9144000" cy="319228"/>
            </a:xfrm>
            <a:prstGeom prst="rect">
              <a:avLst/>
            </a:prstGeom>
            <a:solidFill>
              <a:srgbClr val="31859C"/>
            </a:solidFill>
            <a:ln w="9525" cap="flat" cmpd="sng">
              <a:solidFill>
                <a:srgbClr val="4A7EBB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7456925" y="230477"/>
              <a:ext cx="1262618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Letras para volar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767520" y="63794"/>
              <a:ext cx="1379709" cy="625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" name="Shape 115" descr="Captura de pantalla 2015-12-14 a las 20.26.1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4845" y="0"/>
              <a:ext cx="1178178" cy="7854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Shape 116"/>
          <p:cNvSpPr txBox="1"/>
          <p:nvPr/>
        </p:nvSpPr>
        <p:spPr>
          <a:xfrm>
            <a:off x="412925" y="1184900"/>
            <a:ext cx="7540200" cy="51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/>
              <a:t>Empoderar a los niños y jóvenes lectores a través del uso de la palabra y a mediante el refuerzo de su figura como expertos en un tema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/>
              <a:t>Generar un espacio de reflexión y diálogo entre los niños que participan como penalistas y los niños que asisten como público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/>
              <a:t>Reflexionar sobre las motivaciones que impulsan a leer tanto a niños como a jóvenes del Programa Letras para Volar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/>
              <a:t>Dialogar sobre la importancia que la lectura tiene en su vida cotidiana y escolar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flor.png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-1059911" y="4091312"/>
            <a:ext cx="2879685" cy="323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Shape 122"/>
          <p:cNvGrpSpPr/>
          <p:nvPr/>
        </p:nvGrpSpPr>
        <p:grpSpPr>
          <a:xfrm>
            <a:off x="0" y="50388"/>
            <a:ext cx="9144000" cy="785454"/>
            <a:chOff x="0" y="0"/>
            <a:chExt cx="9144000" cy="785452"/>
          </a:xfrm>
        </p:grpSpPr>
        <p:sp>
          <p:nvSpPr>
            <p:cNvPr id="123" name="Shape 123"/>
            <p:cNvSpPr/>
            <p:nvPr/>
          </p:nvSpPr>
          <p:spPr>
            <a:xfrm>
              <a:off x="0" y="224248"/>
              <a:ext cx="9144000" cy="319228"/>
            </a:xfrm>
            <a:prstGeom prst="rect">
              <a:avLst/>
            </a:prstGeom>
            <a:solidFill>
              <a:srgbClr val="31859C"/>
            </a:solidFill>
            <a:ln w="9525" cap="flat" cmpd="sng">
              <a:solidFill>
                <a:srgbClr val="4A7EBB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456925" y="230477"/>
              <a:ext cx="1262618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Letras para volar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767520" y="63794"/>
              <a:ext cx="1379709" cy="625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Shape 126" descr="Captura de pantalla 2015-12-14 a las 20.26.1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4845" y="0"/>
              <a:ext cx="1178178" cy="7854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Shape 127"/>
          <p:cNvSpPr txBox="1"/>
          <p:nvPr/>
        </p:nvSpPr>
        <p:spPr>
          <a:xfrm>
            <a:off x="448825" y="1095125"/>
            <a:ext cx="4290600" cy="29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Metodología: Panel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2773" y="2754698"/>
            <a:ext cx="5652249" cy="37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18474" y="0"/>
            <a:ext cx="9144001" cy="6858000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456925" y="280865"/>
            <a:ext cx="1262618" cy="269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Letras para volar</a:t>
            </a:r>
          </a:p>
        </p:txBody>
      </p:sp>
      <p:sp>
        <p:nvSpPr>
          <p:cNvPr id="135" name="Shape 135"/>
          <p:cNvSpPr/>
          <p:nvPr/>
        </p:nvSpPr>
        <p:spPr>
          <a:xfrm>
            <a:off x="1230583" y="864231"/>
            <a:ext cx="6819241" cy="10312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lang="en-US"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022911" y="1310198"/>
            <a:ext cx="6974700" cy="3658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Generales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manifiesto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parte del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recomendaciones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lecturas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Leer les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representó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palabra y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otorgó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expertos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panelistas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xpresaron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la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reales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imaginarios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educativo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niños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Enfatizaban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gusto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fantástica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Expresaron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que leer les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servía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ortografía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Expresaron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padres no les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gustara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leer,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probablemente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tampoco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400"/>
              </a:spcBef>
              <a:buNone/>
            </a:pPr>
            <a:endParaRPr dirty="0"/>
          </a:p>
        </p:txBody>
      </p:sp>
      <p:pic>
        <p:nvPicPr>
          <p:cNvPr id="137" name="Shape 137" descr="ave blanca.png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6364639" y="4383125"/>
            <a:ext cx="2553216" cy="267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logo-LpV-blanco.png"/>
          <p:cNvPicPr preferRelativeResize="0"/>
          <p:nvPr/>
        </p:nvPicPr>
        <p:blipFill rotWithShape="1">
          <a:blip r:embed="rId4">
            <a:alphaModFix amt="91000"/>
          </a:blip>
          <a:srcRect/>
          <a:stretch/>
        </p:blipFill>
        <p:spPr>
          <a:xfrm>
            <a:off x="910900" y="101591"/>
            <a:ext cx="1083811" cy="912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18473" y="-1"/>
            <a:ext cx="9144000" cy="6858000"/>
          </a:xfrm>
          <a:prstGeom prst="rect">
            <a:avLst/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456925" y="280865"/>
            <a:ext cx="1262700" cy="26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Letras para volar</a:t>
            </a:r>
          </a:p>
        </p:txBody>
      </p:sp>
      <p:sp>
        <p:nvSpPr>
          <p:cNvPr id="145" name="Shape 145"/>
          <p:cNvSpPr/>
          <p:nvPr/>
        </p:nvSpPr>
        <p:spPr>
          <a:xfrm>
            <a:off x="1230583" y="1176957"/>
            <a:ext cx="6819300" cy="1031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6230" y="1760615"/>
            <a:ext cx="6974700" cy="3658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niños de nivel secundaria: 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Enfatizaban su gusto por la lectura que hablara de cosas que les pasaban a ellos.   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También expresaron que leer les servía para tener mejor ortografía y poder entregar trabajos escolares con mayor calidad. 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-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Dejaron implícita una relación emocional importante en el acto de leer.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400"/>
              </a:spcBef>
              <a:buNone/>
            </a:pPr>
            <a:endParaRPr/>
          </a:p>
        </p:txBody>
      </p:sp>
      <p:pic>
        <p:nvPicPr>
          <p:cNvPr id="147" name="Shape 147" descr="ave blanca.png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6364639" y="4383125"/>
            <a:ext cx="2553300" cy="2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logo-LpV-blanco.png"/>
          <p:cNvPicPr preferRelativeResize="0"/>
          <p:nvPr/>
        </p:nvPicPr>
        <p:blipFill rotWithShape="1">
          <a:blip r:embed="rId4">
            <a:alphaModFix amt="91000"/>
          </a:blip>
          <a:srcRect/>
          <a:stretch/>
        </p:blipFill>
        <p:spPr>
          <a:xfrm>
            <a:off x="910900" y="101591"/>
            <a:ext cx="1083899" cy="9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Presentación en pantalla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Avenir</vt:lpstr>
      <vt:lpstr>Calibri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de Huezo, Elsy Guadalupe</dc:creator>
  <cp:lastModifiedBy>Garcia de Huezo, Elsy Guadalupe</cp:lastModifiedBy>
  <cp:revision>2</cp:revision>
  <dcterms:modified xsi:type="dcterms:W3CDTF">2016-11-30T14:59:37Z</dcterms:modified>
</cp:coreProperties>
</file>